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0" r:id="rId3"/>
    <p:sldId id="257" r:id="rId4"/>
    <p:sldId id="259" r:id="rId5"/>
    <p:sldId id="264" r:id="rId6"/>
    <p:sldId id="267" r:id="rId7"/>
    <p:sldId id="266" r:id="rId8"/>
    <p:sldId id="261" r:id="rId9"/>
    <p:sldId id="26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F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46" autoAdjust="0"/>
  </p:normalViewPr>
  <p:slideViewPr>
    <p:cSldViewPr>
      <p:cViewPr varScale="1">
        <p:scale>
          <a:sx n="61" d="100"/>
          <a:sy n="61" d="100"/>
        </p:scale>
        <p:origin x="-16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CCD6A-7AB5-4DD3-8637-7A0DBFA61F38}" type="datetimeFigureOut">
              <a:rPr lang="de-DE" smtClean="0"/>
              <a:pPr/>
              <a:t>28.01.2014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55785-0EBE-4ABF-85B8-AD2ED946B2C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38350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CEBC-3732-4019-9CF9-7F66006839A2}" type="datetimeFigureOut">
              <a:rPr lang="de-DE" smtClean="0"/>
              <a:pPr/>
              <a:t>28.01.2014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95EB6-07FD-4D3C-975D-3F33357985E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68926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dirty="0" smtClean="0"/>
              <a:t> </a:t>
            </a:r>
            <a:r>
              <a:rPr lang="en-US" b="1" u="sng" dirty="0" smtClean="0"/>
              <a:t>Welcome the audience</a:t>
            </a:r>
          </a:p>
          <a:p>
            <a:pPr lvl="1">
              <a:buFontTx/>
              <a:buNone/>
            </a:pPr>
            <a:r>
              <a:rPr lang="en-US" dirty="0" smtClean="0"/>
              <a:t>	Good morning everybody &amp; thank you for coming </a:t>
            </a:r>
          </a:p>
          <a:p>
            <a:pPr lvl="1">
              <a:buFontTx/>
              <a:buNone/>
            </a:pPr>
            <a:endParaRPr lang="en-US" b="1" dirty="0" smtClean="0"/>
          </a:p>
          <a:p>
            <a:pPr>
              <a:buFontTx/>
              <a:buChar char="-"/>
            </a:pPr>
            <a:r>
              <a:rPr lang="en-US" b="1" baseline="0" dirty="0" smtClean="0"/>
              <a:t> </a:t>
            </a:r>
            <a:r>
              <a:rPr lang="en-US" b="1" u="sng" baseline="0" dirty="0" smtClean="0"/>
              <a:t>Introduction of myself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Before I start with the presentation let me just introduce myself. My name is Johannes Seidel and I am a student here at TUM </a:t>
            </a:r>
            <a:r>
              <a:rPr lang="en-US" baseline="0" dirty="0" err="1" smtClean="0"/>
              <a:t>Weihenstephan</a:t>
            </a:r>
            <a:r>
              <a:rPr lang="en-US" baseline="0" dirty="0" smtClean="0"/>
              <a:t> at the Faculty of Forest Science and </a:t>
            </a:r>
            <a:r>
              <a:rPr lang="en-US" baseline="0" dirty="0" err="1" smtClean="0"/>
              <a:t>Ressourse</a:t>
            </a:r>
            <a:r>
              <a:rPr lang="en-US" baseline="0" dirty="0" smtClean="0"/>
              <a:t> Management</a:t>
            </a:r>
          </a:p>
          <a:p>
            <a:pPr lvl="2">
              <a:buFontTx/>
              <a:buChar char="-"/>
            </a:pPr>
            <a:endParaRPr lang="en-US" b="1" baseline="0" dirty="0" smtClean="0"/>
          </a:p>
          <a:p>
            <a:pPr lvl="0">
              <a:buFontTx/>
              <a:buChar char="-"/>
            </a:pPr>
            <a:r>
              <a:rPr lang="en-US" b="1" baseline="0" dirty="0" smtClean="0"/>
              <a:t> </a:t>
            </a:r>
            <a:r>
              <a:rPr lang="en-US" b="1" u="sng" baseline="0" dirty="0" smtClean="0"/>
              <a:t>Introduce the Topic</a:t>
            </a:r>
          </a:p>
          <a:p>
            <a:pPr lvl="2">
              <a:buFontTx/>
              <a:buChar char="-"/>
            </a:pPr>
            <a:r>
              <a:rPr lang="en-US" baseline="0" dirty="0" err="1" smtClean="0"/>
              <a:t>Im</a:t>
            </a:r>
            <a:r>
              <a:rPr lang="en-US" baseline="0" dirty="0" smtClean="0"/>
              <a:t> my presentation today I´d like to….short review on the UNFCCC – the United Nations…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We will do this by going through on a timeline you can see on the bottom of the screen…However, we will only cover the most important steps..</a:t>
            </a:r>
          </a:p>
          <a:p>
            <a:pPr lvl="2">
              <a:buFontTx/>
              <a:buChar char="-"/>
            </a:pPr>
            <a:r>
              <a:rPr lang="en-US" baseline="0" dirty="0" smtClean="0"/>
              <a:t>The present will take about ten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&amp; I´ll be happy to answer your questions afterwards</a:t>
            </a:r>
          </a:p>
          <a:p>
            <a:pPr lvl="2">
              <a:buFontTx/>
              <a:buChar char="-"/>
            </a:pPr>
            <a:endParaRPr lang="en-US" baseline="0" dirty="0" smtClean="0"/>
          </a:p>
          <a:p>
            <a:pPr lvl="0">
              <a:buFontTx/>
              <a:buChar char="-"/>
            </a:pPr>
            <a:r>
              <a:rPr lang="en-US" b="1" u="sng" baseline="0" dirty="0" smtClean="0"/>
              <a:t> Stating the purpose</a:t>
            </a:r>
          </a:p>
          <a:p>
            <a:pPr lvl="2">
              <a:buFontTx/>
              <a:buChar char="-"/>
            </a:pPr>
            <a:r>
              <a:rPr lang="en-US" b="0" u="none" baseline="0" dirty="0" smtClean="0"/>
              <a:t> But why this topic? Is it even important to us? I think it is important to all of us as </a:t>
            </a:r>
            <a:r>
              <a:rPr lang="en-US" b="0" u="none" baseline="0" dirty="0" err="1" smtClean="0"/>
              <a:t>citicens</a:t>
            </a:r>
            <a:r>
              <a:rPr lang="en-US" b="0" u="none" baseline="0" dirty="0" smtClean="0"/>
              <a:t> and </a:t>
            </a:r>
            <a:r>
              <a:rPr lang="en-US" b="0" u="none" baseline="0" dirty="0" err="1" smtClean="0"/>
              <a:t>espaecially</a:t>
            </a:r>
            <a:r>
              <a:rPr lang="en-US" b="0" u="none" baseline="0" dirty="0" smtClean="0"/>
              <a:t> as SRM students since I will probably affect our work.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b="1" u="sng" dirty="0" smtClean="0"/>
              <a:t> Start</a:t>
            </a:r>
            <a:r>
              <a:rPr lang="en-US" b="1" u="sng" baseline="0" dirty="0" smtClean="0"/>
              <a:t> with background information:</a:t>
            </a:r>
            <a:r>
              <a:rPr lang="en-US" b="1" u="sng" dirty="0" smtClean="0"/>
              <a:t>  </a:t>
            </a:r>
          </a:p>
          <a:p>
            <a:pPr lvl="1">
              <a:buFontTx/>
              <a:buChar char="-"/>
            </a:pPr>
            <a:r>
              <a:rPr lang="en-US" dirty="0" smtClean="0"/>
              <a:t>This convention is the</a:t>
            </a:r>
            <a:r>
              <a:rPr lang="en-US" baseline="0" dirty="0" smtClean="0"/>
              <a:t> …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It was established …</a:t>
            </a:r>
          </a:p>
          <a:p>
            <a:pPr lvl="1">
              <a:buFontTx/>
              <a:buChar char="-"/>
            </a:pPr>
            <a:r>
              <a:rPr lang="en-US" baseline="0" dirty="0" smtClean="0"/>
              <a:t>Because climate …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baseline="0" dirty="0" smtClean="0"/>
              <a:t> causing poverty</a:t>
            </a:r>
          </a:p>
          <a:p>
            <a:pPr>
              <a:buFontTx/>
              <a:buChar char="-"/>
            </a:pPr>
            <a:r>
              <a:rPr lang="en-US" baseline="0" dirty="0" smtClean="0"/>
              <a:t> it has an impact on economic development </a:t>
            </a:r>
          </a:p>
          <a:p>
            <a:pPr>
              <a:buFontTx/>
              <a:buChar char="-"/>
            </a:pPr>
            <a:r>
              <a:rPr lang="en-US" baseline="0" dirty="0" smtClean="0"/>
              <a:t> and is linked to population growth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For these reason and others, the first earth summit was held in 1992 in Rio (</a:t>
            </a:r>
            <a:r>
              <a:rPr lang="en-US" b="1" dirty="0" err="1" smtClean="0"/>
              <a:t>Brasil</a:t>
            </a:r>
            <a:r>
              <a:rPr lang="en-US" b="1" dirty="0" smtClean="0"/>
              <a:t>)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In 1994</a:t>
            </a:r>
            <a:r>
              <a:rPr lang="en-US" baseline="0" dirty="0" smtClean="0"/>
              <a:t>, after the 50</a:t>
            </a:r>
            <a:r>
              <a:rPr lang="en-US" baseline="30000" dirty="0" smtClean="0"/>
              <a:t>th</a:t>
            </a:r>
            <a:r>
              <a:rPr lang="en-US" baseline="0" dirty="0" smtClean="0"/>
              <a:t> ….became binding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Its aims are:</a:t>
            </a:r>
          </a:p>
          <a:p>
            <a:r>
              <a:rPr lang="en-US" baseline="0" dirty="0" smtClean="0"/>
              <a:t>	 Slow down…</a:t>
            </a:r>
          </a:p>
          <a:p>
            <a:r>
              <a:rPr lang="en-US" baseline="0" dirty="0" smtClean="0"/>
              <a:t>	tackle climate change</a:t>
            </a:r>
          </a:p>
          <a:p>
            <a:r>
              <a:rPr lang="en-US" baseline="0" dirty="0" smtClean="0"/>
              <a:t>	elaborate solutions to 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1994 we now jump to 1997 which was a very important year for the convention.</a:t>
            </a:r>
          </a:p>
          <a:p>
            <a:r>
              <a:rPr lang="en-US" dirty="0" smtClean="0"/>
              <a:t>	in this year, COP3 was held in Kyoto, Japan and the KP was adopted. The KP</a:t>
            </a:r>
            <a:r>
              <a:rPr lang="en-US" baseline="0" dirty="0" smtClean="0"/>
              <a:t> binds developed countries to reduce their emissions by 8% in 	the year 2012 compared to 1990</a:t>
            </a:r>
          </a:p>
          <a:p>
            <a:endParaRPr lang="en-US" dirty="0" smtClean="0"/>
          </a:p>
          <a:p>
            <a:r>
              <a:rPr lang="en-US" dirty="0" smtClean="0"/>
              <a:t>	And</a:t>
            </a:r>
            <a:r>
              <a:rPr lang="en-US" baseline="0" dirty="0" smtClean="0"/>
              <a:t> it implements the Emission Trading System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protocols first commitment period 2008 to 2012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negotiations on a global level this can be seen as mayor breakthrough since parties could agree on this paper – which we know today – doesn´t happen very often.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happened after Kyoto?</a:t>
            </a:r>
          </a:p>
          <a:p>
            <a:endParaRPr lang="en-US" dirty="0" smtClean="0"/>
          </a:p>
          <a:p>
            <a:r>
              <a:rPr lang="en-US" dirty="0" smtClean="0"/>
              <a:t>Well,</a:t>
            </a:r>
            <a:r>
              <a:rPr lang="en-US" baseline="0" dirty="0" smtClean="0"/>
              <a:t> COP are held every year. COP which means Convention of Parties are held almost every year throughout he globe to discuss changes.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However it became quiet and the next date I want to mention is 2010. Here, in Mexico</a:t>
            </a:r>
            <a:r>
              <a:rPr lang="en-US" baseline="0" dirty="0" smtClean="0"/>
              <a:t> governments agreed on further reduction to limit the global temperature increase to 2 degree which is equivalent to 450 </a:t>
            </a:r>
            <a:r>
              <a:rPr lang="en-US" baseline="0" dirty="0" err="1" smtClean="0"/>
              <a:t>ppm</a:t>
            </a:r>
            <a:r>
              <a:rPr lang="en-US" baseline="0" dirty="0" smtClean="0"/>
              <a:t> CO2 in the atmosphere. At this level, consequences from the higher temperature are considered to be manageable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Explain the graph! As we can see, we are at about 400 today which also means that we have about 20 years until we reach 450 according to the graph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 18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COP 19 last November in Poland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where are we today?</a:t>
            </a:r>
          </a:p>
          <a:p>
            <a:endParaRPr lang="en-US" dirty="0" smtClean="0"/>
          </a:p>
          <a:p>
            <a:r>
              <a:rPr lang="en-US" dirty="0" smtClean="0"/>
              <a:t>Results…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commitment period…</a:t>
            </a:r>
          </a:p>
          <a:p>
            <a:endParaRPr lang="en-US" dirty="0" smtClean="0"/>
          </a:p>
          <a:p>
            <a:r>
              <a:rPr lang="en-US" dirty="0" smtClean="0"/>
              <a:t>A new agreement is still missing…</a:t>
            </a:r>
          </a:p>
          <a:p>
            <a:endParaRPr lang="en-US" dirty="0" smtClean="0"/>
          </a:p>
          <a:p>
            <a:r>
              <a:rPr lang="en-US" dirty="0" smtClean="0"/>
              <a:t>Please keep in mind, that this is the only place to tackle climate change on a global level!</a:t>
            </a:r>
          </a:p>
          <a:p>
            <a:r>
              <a:rPr lang="en-US" dirty="0" smtClean="0"/>
              <a:t>Of course countries take</a:t>
            </a:r>
            <a:r>
              <a:rPr lang="en-US" baseline="0" dirty="0" smtClean="0"/>
              <a:t> action on national levels, but wouldn´t a clear sign from the global community be needed for this issue?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instead of this national interest often counterbalance the actions needed.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about the future?</a:t>
            </a:r>
          </a:p>
          <a:p>
            <a:endParaRPr lang="en-US" dirty="0" smtClean="0"/>
          </a:p>
          <a:p>
            <a:r>
              <a:rPr lang="en-US" dirty="0" smtClean="0"/>
              <a:t>A</a:t>
            </a:r>
            <a:r>
              <a:rPr lang="en-US" baseline="0" dirty="0" smtClean="0"/>
              <a:t> new deal is 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do this, the next COPs are held in…Lima 11/2014 and Paris 2015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5EB6-07FD-4D3C-975D-3F33357985EF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2557-5A3D-43AB-89B2-F36ECEDA7DB9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46ED-682F-4B51-AE9B-04394F5867B5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901D-41FF-44AB-834B-3907E03F8451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68313" y="1557338"/>
            <a:ext cx="8207375" cy="46799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D8F4-BECF-45A2-B717-31FF0ECF1F8B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9ABA-8D91-40C3-A8D4-58476B28E8BC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D6E0-2985-4444-AC42-B0C2993683A0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09F2-D979-4003-A970-8963C041E1D0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0A1F-A323-4FC2-B8CB-DFB32EB386AE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C9EBC-1B81-47E7-8BB6-514399306DF1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4BD46-A619-435A-91E6-F04C7DECF79E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4CE2-E19B-41FF-BDE6-0D51A26E600F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9BE80-1FE0-45F8-AD45-FB1AB286EFFC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M. Johannes Seidel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DE1BC-6885-48FA-B20B-93494AAE0914}" type="datetime1">
              <a:rPr lang="de-DE" smtClean="0"/>
              <a:pPr/>
              <a:t>28.01.2014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M. Johannes Seidel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FA09-65F1-49DE-9512-A6F13460627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Yz59Ib_D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/>
          </a:bodyPr>
          <a:lstStyle/>
          <a:p>
            <a:r>
              <a:rPr lang="de-DE" dirty="0" smtClean="0"/>
              <a:t>The UNFCCC</a:t>
            </a:r>
            <a:br>
              <a:rPr lang="de-DE" dirty="0" smtClean="0"/>
            </a:br>
            <a:r>
              <a:rPr lang="de-DE" sz="2000" dirty="0" smtClean="0"/>
              <a:t>a Short Review</a:t>
            </a:r>
            <a:endParaRPr lang="de-DE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5724" t="10793" r="30657" b="78871"/>
          <a:stretch>
            <a:fillRect/>
          </a:stretch>
        </p:blipFill>
        <p:spPr bwMode="auto">
          <a:xfrm>
            <a:off x="2051720" y="2708920"/>
            <a:ext cx="50405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uppieren 24"/>
          <p:cNvGrpSpPr/>
          <p:nvPr/>
        </p:nvGrpSpPr>
        <p:grpSpPr>
          <a:xfrm>
            <a:off x="251520" y="6021288"/>
            <a:ext cx="8784976" cy="369332"/>
            <a:chOff x="251520" y="6021288"/>
            <a:chExt cx="8784976" cy="369332"/>
          </a:xfrm>
        </p:grpSpPr>
        <p:cxnSp>
          <p:nvCxnSpPr>
            <p:cNvPr id="5" name="Gerade Verbindung 4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/>
          </p:nvSpPr>
          <p:spPr>
            <a:xfrm>
              <a:off x="251520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1992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7380312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today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8244408" y="60212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future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itel 1"/>
          <p:cNvSpPr txBox="1">
            <a:spLocks/>
          </p:cNvSpPr>
          <p:nvPr/>
        </p:nvSpPr>
        <p:spPr>
          <a:xfrm>
            <a:off x="683568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important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The UNFCCC </a:t>
            </a:r>
            <a:r>
              <a:rPr lang="de-DE" dirty="0" err="1" smtClean="0"/>
              <a:t>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</a:t>
            </a:r>
            <a:r>
              <a:rPr lang="en-US" dirty="0" smtClean="0"/>
              <a:t> international response to climate change</a:t>
            </a:r>
          </a:p>
          <a:p>
            <a:r>
              <a:rPr lang="en-US" dirty="0" smtClean="0"/>
              <a:t>Established to </a:t>
            </a:r>
            <a:r>
              <a:rPr lang="en-US" b="1" dirty="0" smtClean="0"/>
              <a:t>tackle Climate Change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Climate change is a complex problem</a:t>
            </a:r>
          </a:p>
          <a:p>
            <a:pPr lvl="2"/>
            <a:r>
              <a:rPr lang="en-US" dirty="0" smtClean="0"/>
              <a:t>Poverty</a:t>
            </a:r>
          </a:p>
          <a:p>
            <a:pPr lvl="2"/>
            <a:r>
              <a:rPr lang="en-US" dirty="0" smtClean="0"/>
              <a:t>Economic development</a:t>
            </a:r>
          </a:p>
          <a:p>
            <a:pPr lvl="2"/>
            <a:r>
              <a:rPr lang="en-US" dirty="0" smtClean="0"/>
              <a:t>Population growth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79512" y="6381328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Source: http://unfccc.int/essential_background/items/6031.php</a:t>
            </a:r>
            <a:endParaRPr lang="de-DE" sz="1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51520" y="6309320"/>
            <a:ext cx="8640960" cy="0"/>
            <a:chOff x="251520" y="6309320"/>
            <a:chExt cx="8640960" cy="0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dirty="0" smtClean="0"/>
              <a:t>Earth Summit in Rio (</a:t>
            </a:r>
            <a:r>
              <a:rPr lang="en-US" dirty="0" err="1" smtClean="0"/>
              <a:t>Brasil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Countries joined the </a:t>
            </a:r>
            <a:r>
              <a:rPr lang="en-US" b="1" dirty="0" smtClean="0"/>
              <a:t>UNFCCC </a:t>
            </a:r>
          </a:p>
          <a:p>
            <a:r>
              <a:rPr lang="en-US" dirty="0" smtClean="0"/>
              <a:t>After 50</a:t>
            </a:r>
            <a:r>
              <a:rPr lang="en-US" baseline="30000" dirty="0" smtClean="0"/>
              <a:t>th</a:t>
            </a:r>
            <a:r>
              <a:rPr lang="en-US" dirty="0" smtClean="0"/>
              <a:t> country ratified treaty and it became binding</a:t>
            </a:r>
          </a:p>
          <a:p>
            <a:r>
              <a:rPr lang="en-US" dirty="0" smtClean="0"/>
              <a:t>Aims are: </a:t>
            </a:r>
          </a:p>
          <a:p>
            <a:pPr lvl="1"/>
            <a:r>
              <a:rPr lang="en-US" dirty="0" smtClean="0"/>
              <a:t>Slow down global temperature increase </a:t>
            </a:r>
          </a:p>
          <a:p>
            <a:pPr lvl="1"/>
            <a:r>
              <a:rPr lang="en-US" dirty="0" smtClean="0"/>
              <a:t>Tackle climate change</a:t>
            </a:r>
          </a:p>
          <a:p>
            <a:pPr lvl="1"/>
            <a:r>
              <a:rPr lang="en-US" dirty="0" smtClean="0"/>
              <a:t>Solutions to cope with impacts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179512" y="6381328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Source: http://unfccc.int/essential_background/items/6031.php</a:t>
            </a:r>
            <a:endParaRPr lang="de-DE" sz="1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51520" y="6021288"/>
            <a:ext cx="8640960" cy="369332"/>
            <a:chOff x="251520" y="6021288"/>
            <a:chExt cx="8640960" cy="369332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251520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1992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115616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1994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/>
              <a:t>COP3 in Kyoto (Japan)</a:t>
            </a:r>
          </a:p>
          <a:p>
            <a:r>
              <a:rPr lang="en-US" b="1" dirty="0" smtClean="0"/>
              <a:t>Kyoto Protocol</a:t>
            </a:r>
            <a:r>
              <a:rPr lang="en-US" dirty="0" smtClean="0"/>
              <a:t> adopted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inds developed countries to emission reduction</a:t>
            </a:r>
          </a:p>
          <a:p>
            <a:pPr lvl="2"/>
            <a:r>
              <a:rPr lang="en-US" dirty="0" smtClean="0"/>
              <a:t>Target is a Reduction 8% in 2012 compared to 1990</a:t>
            </a:r>
          </a:p>
          <a:p>
            <a:pPr lvl="1"/>
            <a:r>
              <a:rPr lang="en-US" dirty="0" smtClean="0"/>
              <a:t>Implements Emission Trading System</a:t>
            </a:r>
          </a:p>
          <a:p>
            <a:r>
              <a:rPr lang="en-US" dirty="0" smtClean="0"/>
              <a:t>The Protocol’s first commitment period started in 2008 and ended in 2012</a:t>
            </a:r>
          </a:p>
          <a:p>
            <a:endParaRPr lang="en-US" dirty="0" smtClean="0"/>
          </a:p>
          <a:p>
            <a:pPr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9206" t="33020" r="23567" b="50738"/>
          <a:stretch>
            <a:fillRect/>
          </a:stretch>
        </p:blipFill>
        <p:spPr bwMode="auto">
          <a:xfrm>
            <a:off x="6343494" y="260648"/>
            <a:ext cx="255301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79512" y="6381328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Source: http://unfccc.int/essential_background/items/6031.php</a:t>
            </a:r>
            <a:endParaRPr lang="de-DE" sz="1000" dirty="0"/>
          </a:p>
        </p:txBody>
      </p:sp>
      <p:grpSp>
        <p:nvGrpSpPr>
          <p:cNvPr id="25" name="Gruppieren 24"/>
          <p:cNvGrpSpPr/>
          <p:nvPr/>
        </p:nvGrpSpPr>
        <p:grpSpPr>
          <a:xfrm>
            <a:off x="251520" y="6021288"/>
            <a:ext cx="8640960" cy="369332"/>
            <a:chOff x="251520" y="6021288"/>
            <a:chExt cx="8640960" cy="369332"/>
          </a:xfrm>
        </p:grpSpPr>
        <p:cxnSp>
          <p:nvCxnSpPr>
            <p:cNvPr id="26" name="Gerade Verbindung 25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/>
            <p:cNvSpPr txBox="1"/>
            <p:nvPr/>
          </p:nvSpPr>
          <p:spPr>
            <a:xfrm>
              <a:off x="251520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1992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1115616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1994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Textfeld 31"/>
            <p:cNvSpPr txBox="1"/>
            <p:nvPr/>
          </p:nvSpPr>
          <p:spPr>
            <a:xfrm>
              <a:off x="1835696" y="6021288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1997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COP16 </a:t>
            </a:r>
            <a:r>
              <a:rPr lang="de-DE" dirty="0" err="1" smtClean="0"/>
              <a:t>Cancun</a:t>
            </a:r>
            <a:r>
              <a:rPr lang="de-DE" dirty="0" smtClean="0"/>
              <a:t> (Mexico)</a:t>
            </a:r>
          </a:p>
          <a:p>
            <a:pPr lvl="1"/>
            <a:r>
              <a:rPr lang="en-US" dirty="0" smtClean="0"/>
              <a:t>Governments to further reduction</a:t>
            </a:r>
          </a:p>
          <a:p>
            <a:pPr lvl="1"/>
            <a:r>
              <a:rPr lang="en-US" b="1" dirty="0" smtClean="0"/>
              <a:t>2°C</a:t>
            </a:r>
            <a:r>
              <a:rPr lang="en-US" dirty="0" smtClean="0"/>
              <a:t> (equivalent to 450 ppm)</a:t>
            </a:r>
          </a:p>
          <a:p>
            <a:r>
              <a:rPr lang="de-DE" dirty="0" smtClean="0"/>
              <a:t>COP18 Doha (</a:t>
            </a:r>
            <a:r>
              <a:rPr lang="de-DE" dirty="0" err="1" smtClean="0"/>
              <a:t>Qatar</a:t>
            </a:r>
            <a:r>
              <a:rPr lang="de-DE" dirty="0" smtClean="0"/>
              <a:t>)</a:t>
            </a:r>
          </a:p>
          <a:p>
            <a:pPr lvl="1"/>
            <a:r>
              <a:rPr lang="de-DE" kern="1100" spc="-100" dirty="0" smtClean="0"/>
              <a:t>192 Parties joined the Kyoto Protocol </a:t>
            </a:r>
            <a:r>
              <a:rPr lang="de-DE" kern="1100" spc="-100" dirty="0"/>
              <a:t> </a:t>
            </a:r>
            <a:r>
              <a:rPr lang="de-DE" kern="1100" spc="-100" dirty="0" smtClean="0"/>
              <a:t>by 2012</a:t>
            </a:r>
            <a:endParaRPr lang="de-DE" dirty="0" smtClean="0"/>
          </a:p>
          <a:p>
            <a:pPr lvl="1"/>
            <a:r>
              <a:rPr lang="de-DE" b="1" dirty="0" smtClean="0"/>
              <a:t>2</a:t>
            </a:r>
            <a:r>
              <a:rPr lang="de-DE" b="1" baseline="30000" dirty="0" smtClean="0"/>
              <a:t>nd</a:t>
            </a:r>
            <a:r>
              <a:rPr lang="de-DE" b="1" dirty="0" smtClean="0"/>
              <a:t> </a:t>
            </a:r>
            <a:r>
              <a:rPr lang="en-US" b="1" dirty="0" smtClean="0"/>
              <a:t>commitment</a:t>
            </a:r>
            <a:r>
              <a:rPr lang="de-DE" b="1" dirty="0" smtClean="0"/>
              <a:t> period</a:t>
            </a:r>
            <a:r>
              <a:rPr lang="de-DE" dirty="0" smtClean="0"/>
              <a:t> adopted </a:t>
            </a:r>
            <a:r>
              <a:rPr lang="en-US" dirty="0" smtClean="0"/>
              <a:t>period</a:t>
            </a:r>
            <a:r>
              <a:rPr lang="de-DE" dirty="0" smtClean="0"/>
              <a:t> (2013 to 2020)</a:t>
            </a:r>
            <a:endParaRPr lang="en-US" dirty="0" smtClean="0"/>
          </a:p>
          <a:p>
            <a:r>
              <a:rPr lang="de-DE" dirty="0"/>
              <a:t>COP19 Warsaw (Poland)</a:t>
            </a:r>
          </a:p>
          <a:p>
            <a:r>
              <a:rPr lang="de-DE" dirty="0"/>
              <a:t>CO</a:t>
            </a:r>
            <a:r>
              <a:rPr lang="de-DE" baseline="-25000" dirty="0"/>
              <a:t>2</a:t>
            </a:r>
            <a:r>
              <a:rPr lang="de-DE" dirty="0"/>
              <a:t> in the Atmosphere at 398 ppm</a:t>
            </a:r>
          </a:p>
          <a:p>
            <a:pPr lvl="1"/>
            <a:endParaRPr lang="en-US" dirty="0" smtClean="0"/>
          </a:p>
          <a:p>
            <a:pPr lvl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9512" y="6381328"/>
            <a:ext cx="72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/>
              <a:t>Source: http://unfccc.int/essential_background/items/6031.php</a:t>
            </a:r>
            <a:endParaRPr lang="de-DE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251520" y="6309320"/>
            <a:ext cx="8640960" cy="0"/>
            <a:chOff x="251520" y="6309320"/>
            <a:chExt cx="8640960" cy="0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feld 14"/>
          <p:cNvSpPr txBox="1"/>
          <p:nvPr/>
        </p:nvSpPr>
        <p:spPr>
          <a:xfrm>
            <a:off x="251520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61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3569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5577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7585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67944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2013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 cstate="print"/>
          <a:srcRect l="55600" t="19446" r="10471" b="25523"/>
          <a:stretch>
            <a:fillRect/>
          </a:stretch>
        </p:blipFill>
        <p:spPr bwMode="auto">
          <a:xfrm>
            <a:off x="395536" y="836712"/>
            <a:ext cx="825483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                               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COP19 </a:t>
            </a:r>
            <a:r>
              <a:rPr lang="de-DE" dirty="0" err="1" smtClean="0"/>
              <a:t>were</a:t>
            </a:r>
            <a:r>
              <a:rPr lang="de-DE" dirty="0" smtClean="0"/>
              <a:t> not promising</a:t>
            </a:r>
          </a:p>
          <a:p>
            <a:r>
              <a:rPr lang="de-DE" dirty="0" smtClean="0"/>
              <a:t>2nd </a:t>
            </a:r>
            <a:r>
              <a:rPr lang="de-DE" dirty="0" err="1" smtClean="0"/>
              <a:t>commitment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endParaRPr lang="de-DE" dirty="0" smtClean="0"/>
          </a:p>
          <a:p>
            <a:pPr lvl="1"/>
            <a:r>
              <a:rPr lang="de-DE" dirty="0" smtClean="0"/>
              <a:t>Not </a:t>
            </a:r>
            <a:r>
              <a:rPr lang="de-DE" dirty="0" err="1" smtClean="0"/>
              <a:t>ambitious</a:t>
            </a:r>
            <a:r>
              <a:rPr lang="de-DE" dirty="0" smtClean="0"/>
              <a:t> enough</a:t>
            </a:r>
          </a:p>
          <a:p>
            <a:pPr lvl="1"/>
            <a:r>
              <a:rPr lang="de-DE" dirty="0" smtClean="0"/>
              <a:t>New Zealand, Japan and Russia are not participating in 2nd commitment period</a:t>
            </a:r>
          </a:p>
          <a:p>
            <a:pPr lvl="1"/>
            <a:r>
              <a:rPr lang="de-DE" dirty="0" smtClean="0"/>
              <a:t>Participating Countries are only responsible for 15%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emissions</a:t>
            </a:r>
            <a:endParaRPr lang="de-DE" dirty="0" smtClean="0"/>
          </a:p>
          <a:p>
            <a:r>
              <a:rPr lang="de-DE" dirty="0" smtClean="0"/>
              <a:t>New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missing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179512" y="6309320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smtClean="0"/>
              <a:t>Source: http://www.bmu.de/themen/klima-energie/klimaschutz/internationale-klimapolitik/kyoto-protokoll/</a:t>
            </a:r>
            <a:endParaRPr lang="de-DE" sz="105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ieren 6"/>
          <p:cNvGrpSpPr/>
          <p:nvPr/>
        </p:nvGrpSpPr>
        <p:grpSpPr>
          <a:xfrm>
            <a:off x="251520" y="6021288"/>
            <a:ext cx="8640960" cy="369332"/>
            <a:chOff x="251520" y="6021288"/>
            <a:chExt cx="8640960" cy="369332"/>
          </a:xfrm>
        </p:grpSpPr>
        <p:cxnSp>
          <p:nvCxnSpPr>
            <p:cNvPr id="8" name="Gerade Verbindung 7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/>
          </p:nvSpPr>
          <p:spPr>
            <a:xfrm>
              <a:off x="4716016" y="60212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today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51520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61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83569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5577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7585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067944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2013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new</a:t>
            </a:r>
            <a:r>
              <a:rPr lang="de-DE" dirty="0" smtClean="0"/>
              <a:t> deal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 after 2020</a:t>
            </a:r>
          </a:p>
          <a:p>
            <a:pPr lvl="1"/>
            <a:r>
              <a:rPr lang="de-DE" dirty="0" smtClean="0"/>
              <a:t>KP </a:t>
            </a:r>
            <a:r>
              <a:rPr lang="de-DE" dirty="0" err="1" smtClean="0"/>
              <a:t>about</a:t>
            </a:r>
            <a:r>
              <a:rPr lang="de-DE" dirty="0" smtClean="0"/>
              <a:t> 11 </a:t>
            </a:r>
            <a:r>
              <a:rPr lang="de-DE" dirty="0" err="1" smtClean="0"/>
              <a:t>years</a:t>
            </a:r>
            <a:r>
              <a:rPr lang="de-DE" dirty="0" smtClean="0"/>
              <a:t> (</a:t>
            </a:r>
            <a:r>
              <a:rPr lang="de-DE" dirty="0" err="1" smtClean="0"/>
              <a:t>agreement</a:t>
            </a:r>
            <a:r>
              <a:rPr lang="de-DE" dirty="0" smtClean="0"/>
              <a:t> –&gt;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active</a:t>
            </a:r>
            <a:r>
              <a:rPr lang="de-DE" dirty="0" smtClean="0"/>
              <a:t>)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COP 20 will </a:t>
            </a:r>
            <a:r>
              <a:rPr lang="de-DE" dirty="0" err="1" smtClean="0"/>
              <a:t>be</a:t>
            </a:r>
            <a:r>
              <a:rPr lang="de-DE" dirty="0" smtClean="0"/>
              <a:t> in Lima (Peru)</a:t>
            </a:r>
          </a:p>
          <a:p>
            <a:r>
              <a:rPr lang="de-DE" dirty="0" smtClean="0"/>
              <a:t>COP 21 will </a:t>
            </a:r>
            <a:r>
              <a:rPr lang="de-DE" dirty="0" err="1" smtClean="0"/>
              <a:t>be</a:t>
            </a:r>
            <a:r>
              <a:rPr lang="de-DE" dirty="0" smtClean="0"/>
              <a:t> in Paris (France)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>
          <a:xfrm>
            <a:off x="251520" y="6309320"/>
            <a:ext cx="7848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6309320"/>
            <a:ext cx="77048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 smtClean="0"/>
              <a:t>Source: http://www.bmu.de/themen/klima-energie/klimaschutz/internationale-klimapolitik/kyoto-protokoll/</a:t>
            </a:r>
            <a:endParaRPr lang="de-DE" sz="10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7"/>
          <p:cNvGrpSpPr/>
          <p:nvPr/>
        </p:nvGrpSpPr>
        <p:grpSpPr>
          <a:xfrm>
            <a:off x="251520" y="6021288"/>
            <a:ext cx="8640960" cy="369332"/>
            <a:chOff x="251520" y="6021288"/>
            <a:chExt cx="8640960" cy="369332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5508104" y="602128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future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6876256" y="6021288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new agreement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1520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1561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3569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55577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27585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67944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71601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err="1" smtClean="0"/>
              <a:t>Launched</a:t>
            </a:r>
            <a:r>
              <a:rPr lang="de-DE" dirty="0" smtClean="0"/>
              <a:t> in 1992 </a:t>
            </a:r>
            <a:r>
              <a:rPr lang="de-DE" dirty="0" err="1" smtClean="0"/>
              <a:t>at</a:t>
            </a:r>
            <a:r>
              <a:rPr lang="de-DE" dirty="0" smtClean="0"/>
              <a:t> Earth </a:t>
            </a:r>
            <a:r>
              <a:rPr lang="de-DE" dirty="0" err="1" smtClean="0"/>
              <a:t>Summit</a:t>
            </a:r>
            <a:r>
              <a:rPr lang="de-DE" dirty="0" smtClean="0"/>
              <a:t> in Rio</a:t>
            </a:r>
          </a:p>
          <a:p>
            <a:r>
              <a:rPr lang="de-DE" dirty="0" smtClean="0"/>
              <a:t>Kyoto Protocol 1997 (</a:t>
            </a:r>
            <a:r>
              <a:rPr lang="de-DE" dirty="0" err="1" smtClean="0"/>
              <a:t>binding</a:t>
            </a:r>
            <a:r>
              <a:rPr lang="de-DE" dirty="0" smtClean="0"/>
              <a:t> 2008-2012)</a:t>
            </a:r>
          </a:p>
          <a:p>
            <a:r>
              <a:rPr lang="de-DE" dirty="0" smtClean="0"/>
              <a:t>KP 2nd </a:t>
            </a:r>
            <a:r>
              <a:rPr lang="de-DE" dirty="0" err="1" smtClean="0"/>
              <a:t>binding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 2013-2020Assessment </a:t>
            </a:r>
          </a:p>
          <a:p>
            <a:r>
              <a:rPr lang="de-DE" dirty="0" smtClean="0"/>
              <a:t>Emission </a:t>
            </a:r>
            <a:r>
              <a:rPr lang="de-DE" dirty="0" err="1" smtClean="0"/>
              <a:t>today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than 1990</a:t>
            </a:r>
            <a:endParaRPr lang="de-DE" dirty="0"/>
          </a:p>
          <a:p>
            <a:r>
              <a:rPr lang="de-DE" dirty="0" smtClean="0"/>
              <a:t>Follow up agreement is still missing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27" name="Grafik 26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8640960" cy="2080231"/>
          </a:xfrm>
          <a:prstGeom prst="rect">
            <a:avLst/>
          </a:prstGeom>
        </p:spPr>
      </p:pic>
      <p:pic>
        <p:nvPicPr>
          <p:cNvPr id="26" name="Grafik 2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8640960" cy="2080231"/>
          </a:xfrm>
          <a:prstGeom prst="rect">
            <a:avLst/>
          </a:prstGeom>
        </p:spPr>
      </p:pic>
      <p:pic>
        <p:nvPicPr>
          <p:cNvPr id="24" name="Grafik 2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348880"/>
            <a:ext cx="8640960" cy="2080231"/>
          </a:xfrm>
          <a:prstGeom prst="rect">
            <a:avLst/>
          </a:prstGeom>
        </p:spPr>
      </p:pic>
      <p:pic>
        <p:nvPicPr>
          <p:cNvPr id="23" name="Grafik 2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348880"/>
            <a:ext cx="8640960" cy="2050616"/>
          </a:xfrm>
          <a:prstGeom prst="rect">
            <a:avLst/>
          </a:prstGeom>
        </p:spPr>
      </p:pic>
      <p:pic>
        <p:nvPicPr>
          <p:cNvPr id="28" name="Grafik 27" descr="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44824"/>
            <a:ext cx="8640960" cy="32300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UNFCCC </a:t>
            </a:r>
            <a:r>
              <a:rPr lang="de-DE" dirty="0" err="1" smtClean="0"/>
              <a:t>Keysteps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5"/>
          <p:cNvGrpSpPr/>
          <p:nvPr/>
        </p:nvGrpSpPr>
        <p:grpSpPr>
          <a:xfrm>
            <a:off x="251520" y="6309320"/>
            <a:ext cx="8640960" cy="0"/>
            <a:chOff x="251520" y="6309320"/>
            <a:chExt cx="8640960" cy="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feld 13"/>
          <p:cNvSpPr txBox="1"/>
          <p:nvPr/>
        </p:nvSpPr>
        <p:spPr>
          <a:xfrm>
            <a:off x="251520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1992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561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1994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83569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1997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5577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27585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067944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71601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508104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future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876256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new agreement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pPr algn="ctr">
              <a:buNone/>
            </a:pPr>
            <a:r>
              <a:rPr lang="de-DE" dirty="0" err="1" smtClean="0"/>
              <a:t>Questions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FA09-65F1-49DE-9512-A6F13460627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5724" t="10793" r="30657" b="78871"/>
          <a:stretch>
            <a:fillRect/>
          </a:stretch>
        </p:blipFill>
        <p:spPr bwMode="auto">
          <a:xfrm>
            <a:off x="7452320" y="281222"/>
            <a:ext cx="1440160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ieren 5"/>
          <p:cNvGrpSpPr/>
          <p:nvPr/>
        </p:nvGrpSpPr>
        <p:grpSpPr>
          <a:xfrm>
            <a:off x="251520" y="6309320"/>
            <a:ext cx="8640960" cy="0"/>
            <a:chOff x="251520" y="6309320"/>
            <a:chExt cx="8640960" cy="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251520" y="6309320"/>
              <a:ext cx="864096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>
              <a:off x="8275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4427984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7884368" y="6309320"/>
              <a:ext cx="28803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feld 19"/>
          <p:cNvSpPr txBox="1"/>
          <p:nvPr/>
        </p:nvSpPr>
        <p:spPr>
          <a:xfrm>
            <a:off x="4716016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51520" y="6488668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M. Johannes Seidel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683568" y="479715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Climate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Change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important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Larissa-Design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699</Words>
  <Application>Microsoft Office PowerPoint</Application>
  <PresentationFormat>Bildschirmpräsentation (4:3)</PresentationFormat>
  <Paragraphs>185</Paragraphs>
  <Slides>9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The UNFCCC a Short Review</vt:lpstr>
      <vt:lpstr>The UNFCCC is</vt:lpstr>
      <vt:lpstr>Folie 3</vt:lpstr>
      <vt:lpstr>Folie 4</vt:lpstr>
      <vt:lpstr>Folie 5</vt:lpstr>
      <vt:lpstr>                                </vt:lpstr>
      <vt:lpstr>Folie 7</vt:lpstr>
      <vt:lpstr>UNFCCC Keysteps</vt:lpstr>
      <vt:lpstr>Folie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Michael Johannes Seidel</dc:creator>
  <cp:lastModifiedBy>Michael Johannes Seidel</cp:lastModifiedBy>
  <cp:revision>102</cp:revision>
  <dcterms:created xsi:type="dcterms:W3CDTF">2013-11-19T21:09:41Z</dcterms:created>
  <dcterms:modified xsi:type="dcterms:W3CDTF">2014-01-28T07:33:19Z</dcterms:modified>
</cp:coreProperties>
</file>